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58" r:id="rId5"/>
    <p:sldId id="285" r:id="rId6"/>
    <p:sldId id="260" r:id="rId7"/>
    <p:sldId id="263" r:id="rId8"/>
    <p:sldId id="261" r:id="rId9"/>
    <p:sldId id="262" r:id="rId10"/>
    <p:sldId id="265" r:id="rId11"/>
    <p:sldId id="275" r:id="rId12"/>
    <p:sldId id="274" r:id="rId13"/>
    <p:sldId id="271" r:id="rId14"/>
    <p:sldId id="272" r:id="rId15"/>
    <p:sldId id="269" r:id="rId16"/>
    <p:sldId id="290" r:id="rId17"/>
    <p:sldId id="270" r:id="rId18"/>
    <p:sldId id="277" r:id="rId19"/>
    <p:sldId id="276" r:id="rId20"/>
    <p:sldId id="273" r:id="rId21"/>
    <p:sldId id="278" r:id="rId22"/>
    <p:sldId id="279" r:id="rId23"/>
    <p:sldId id="266" r:id="rId24"/>
    <p:sldId id="280" r:id="rId25"/>
    <p:sldId id="282" r:id="rId26"/>
    <p:sldId id="283" r:id="rId27"/>
    <p:sldId id="284" r:id="rId28"/>
    <p:sldId id="286" r:id="rId29"/>
    <p:sldId id="288" r:id="rId30"/>
    <p:sldId id="289" r:id="rId31"/>
    <p:sldId id="267" r:id="rId32"/>
    <p:sldId id="268" r:id="rId33"/>
    <p:sldId id="287" r:id="rId34"/>
    <p:sldId id="26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6B902-75D3-4296-A5C6-94399C2A66A9}" type="datetimeFigureOut">
              <a:rPr lang="en-US" smtClean="0"/>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F00A0-C41A-43E1-9161-53B6DF0D4926}" type="slidenum">
              <a:rPr lang="en-US" smtClean="0"/>
              <a:t>‹#›</a:t>
            </a:fld>
            <a:endParaRPr lang="en-US"/>
          </a:p>
        </p:txBody>
      </p:sp>
    </p:spTree>
    <p:extLst>
      <p:ext uri="{BB962C8B-B14F-4D97-AF65-F5344CB8AC3E}">
        <p14:creationId xmlns:p14="http://schemas.microsoft.com/office/powerpoint/2010/main" val="184243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a:t>
            </a:r>
            <a:r>
              <a:rPr lang="en-US" baseline="0" dirty="0" smtClean="0"/>
              <a:t> 3million 45% fell victim in pass research. Showing that about 1.4 million people fell victim. That means even at 1 dollar per victim this phishing campaign would of netted 1.4 million dollars.</a:t>
            </a:r>
            <a:endParaRPr lang="en-US" dirty="0"/>
          </a:p>
        </p:txBody>
      </p:sp>
      <p:sp>
        <p:nvSpPr>
          <p:cNvPr id="4" name="Slide Number Placeholder 3"/>
          <p:cNvSpPr>
            <a:spLocks noGrp="1"/>
          </p:cNvSpPr>
          <p:nvPr>
            <p:ph type="sldNum" sz="quarter" idx="10"/>
          </p:nvPr>
        </p:nvSpPr>
        <p:spPr/>
        <p:txBody>
          <a:bodyPr/>
          <a:lstStyle/>
          <a:p>
            <a:fld id="{91CF00A0-C41A-43E1-9161-53B6DF0D4926}" type="slidenum">
              <a:rPr lang="en-US" smtClean="0"/>
              <a:t>8</a:t>
            </a:fld>
            <a:endParaRPr lang="en-US"/>
          </a:p>
        </p:txBody>
      </p:sp>
    </p:spTree>
    <p:extLst>
      <p:ext uri="{BB962C8B-B14F-4D97-AF65-F5344CB8AC3E}">
        <p14:creationId xmlns:p14="http://schemas.microsoft.com/office/powerpoint/2010/main" val="134472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88343A-093F-4F4E-A8F8-8EBAA8110FA5}"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262045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8343A-093F-4F4E-A8F8-8EBAA8110FA5}"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140768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8343A-093F-4F4E-A8F8-8EBAA8110FA5}"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196653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8343A-093F-4F4E-A8F8-8EBAA8110FA5}"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152048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8343A-093F-4F4E-A8F8-8EBAA8110FA5}"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206203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8343A-093F-4F4E-A8F8-8EBAA8110FA5}"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160556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8343A-093F-4F4E-A8F8-8EBAA8110FA5}" type="datetimeFigureOut">
              <a:rPr lang="en-US" smtClean="0"/>
              <a:t>4/27/2012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16769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88343A-093F-4F4E-A8F8-8EBAA8110FA5}" type="datetimeFigureOut">
              <a:rPr lang="en-US" smtClean="0"/>
              <a:t>4/27/2012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286725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8343A-093F-4F4E-A8F8-8EBAA8110FA5}" type="datetimeFigureOut">
              <a:rPr lang="en-US" smtClean="0"/>
              <a:t>4/27/2012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322479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8343A-093F-4F4E-A8F8-8EBAA8110FA5}"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408660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8343A-093F-4F4E-A8F8-8EBAA8110FA5}"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791D1-24BE-4636-8808-ACE4D0B6E62C}" type="slidenum">
              <a:rPr lang="en-US" smtClean="0"/>
              <a:t>‹#›</a:t>
            </a:fld>
            <a:endParaRPr lang="en-US"/>
          </a:p>
        </p:txBody>
      </p:sp>
    </p:spTree>
    <p:extLst>
      <p:ext uri="{BB962C8B-B14F-4D97-AF65-F5344CB8AC3E}">
        <p14:creationId xmlns:p14="http://schemas.microsoft.com/office/powerpoint/2010/main" val="68354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8343A-093F-4F4E-A8F8-8EBAA8110FA5}" type="datetimeFigureOut">
              <a:rPr lang="en-US" smtClean="0"/>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791D1-24BE-4636-8808-ACE4D0B6E62C}" type="slidenum">
              <a:rPr lang="en-US" smtClean="0"/>
              <a:t>‹#›</a:t>
            </a:fld>
            <a:endParaRPr lang="en-US"/>
          </a:p>
        </p:txBody>
      </p:sp>
    </p:spTree>
    <p:extLst>
      <p:ext uri="{BB962C8B-B14F-4D97-AF65-F5344CB8AC3E}">
        <p14:creationId xmlns:p14="http://schemas.microsoft.com/office/powerpoint/2010/main" val="348635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Code_injection" TargetMode="External"/><Relationship Id="rId2" Type="http://schemas.openxmlformats.org/officeDocument/2006/relationships/hyperlink" Target="http://en.wikipedia.org/wiki/Web_brows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libertymutual.com/search-google-results?3c:69:66:72:61:6d:65:20:77:69:64:74:68:3d:22:39:30:30:22:20:68:65:69:67:68:74:20:3d:22:39:30:30:22:20:73:72:63:3d:22:68:74:74:70:3a:2f:2f:77:77:77:2e:64:69:67:69:74:61:6c:6f:66:66:65:6e:73:69:76:65:2e:63:6f:6d:2f:66:69:6c:65:73:2f:66:6f:72:6d:2e:70:68:70:22:3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view-source:http://immgeny.com/form.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pahackers.com/" TargetMode="External"/><Relationship Id="rId5" Type="http://schemas.openxmlformats.org/officeDocument/2006/relationships/hyperlink" Target="http://www.digitaloffensive.com/"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pamhaus.org/" TargetMode="External"/><Relationship Id="rId2" Type="http://schemas.openxmlformats.org/officeDocument/2006/relationships/hyperlink" Target="http://www.antiphishing.org/" TargetMode="External"/><Relationship Id="rId1" Type="http://schemas.openxmlformats.org/officeDocument/2006/relationships/slideLayout" Target="../slideLayouts/slideLayout2.xml"/><Relationship Id="rId4" Type="http://schemas.openxmlformats.org/officeDocument/2006/relationships/hyperlink" Target="http://www.ic3.gov/default.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419baiter.com/" TargetMode="External"/><Relationship Id="rId2" Type="http://schemas.openxmlformats.org/officeDocument/2006/relationships/hyperlink" Target="http://www.antiphishing.org/" TargetMode="External"/><Relationship Id="rId1" Type="http://schemas.openxmlformats.org/officeDocument/2006/relationships/slideLayout" Target="../slideLayouts/slideLayout2.xml"/><Relationship Id="rId4" Type="http://schemas.openxmlformats.org/officeDocument/2006/relationships/hyperlink" Target="http://www.fraudster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ntiphishing.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152400"/>
            <a:ext cx="4800600" cy="1470025"/>
          </a:xfrm>
        </p:spPr>
        <p:txBody>
          <a:bodyPr/>
          <a:lstStyle/>
          <a:p>
            <a:r>
              <a:rPr lang="en-US" b="1" dirty="0" smtClean="0">
                <a:solidFill>
                  <a:srgbClr val="FF0000"/>
                </a:solidFill>
              </a:rPr>
              <a:t>Phishing Attacks </a:t>
            </a:r>
            <a:br>
              <a:rPr lang="en-US" b="1" dirty="0" smtClean="0">
                <a:solidFill>
                  <a:srgbClr val="FF0000"/>
                </a:solidFill>
              </a:rPr>
            </a:br>
            <a:r>
              <a:rPr lang="en-US" b="1" dirty="0" smtClean="0">
                <a:solidFill>
                  <a:srgbClr val="FF0000"/>
                </a:solidFill>
              </a:rPr>
              <a:t>&amp; Defense!</a:t>
            </a:r>
            <a:endParaRPr lang="en-US" b="1" dirty="0">
              <a:solidFill>
                <a:srgbClr val="FF0000"/>
              </a:solidFill>
            </a:endParaRPr>
          </a:p>
        </p:txBody>
      </p:sp>
    </p:spTree>
    <p:extLst>
      <p:ext uri="{BB962C8B-B14F-4D97-AF65-F5344CB8AC3E}">
        <p14:creationId xmlns:p14="http://schemas.microsoft.com/office/powerpoint/2010/main" val="385458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905125"/>
            <a:ext cx="62960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How they Phish?</a:t>
            </a:r>
            <a:endParaRPr lang="en-US" dirty="0"/>
          </a:p>
        </p:txBody>
      </p:sp>
      <p:sp>
        <p:nvSpPr>
          <p:cNvPr id="3" name="Content Placeholder 2"/>
          <p:cNvSpPr>
            <a:spLocks noGrp="1"/>
          </p:cNvSpPr>
          <p:nvPr>
            <p:ph idx="1"/>
          </p:nvPr>
        </p:nvSpPr>
        <p:spPr/>
        <p:txBody>
          <a:bodyPr>
            <a:normAutofit/>
          </a:bodyPr>
          <a:lstStyle/>
          <a:p>
            <a:r>
              <a:rPr lang="en-US" dirty="0" smtClean="0"/>
              <a:t>Web based attacks (XSS, Droppers, Malware, Fake sites, Forums, Compromised sites, Social Media).</a:t>
            </a:r>
          </a:p>
          <a:p>
            <a:r>
              <a:rPr lang="en-US" dirty="0"/>
              <a:t>Email Programs / Open </a:t>
            </a:r>
            <a:r>
              <a:rPr lang="en-US" dirty="0" smtClean="0"/>
              <a:t>Relays</a:t>
            </a:r>
          </a:p>
          <a:p>
            <a:r>
              <a:rPr lang="en-US" dirty="0" smtClean="0"/>
              <a:t>Tor for anonymity</a:t>
            </a:r>
          </a:p>
          <a:p>
            <a:r>
              <a:rPr lang="en-US" dirty="0" smtClean="0"/>
              <a:t>Crazy Browser</a:t>
            </a:r>
          </a:p>
          <a:p>
            <a:pPr marL="0" indent="0">
              <a:buNone/>
            </a:pPr>
            <a:endParaRPr lang="en-US" dirty="0" smtClean="0"/>
          </a:p>
        </p:txBody>
      </p:sp>
    </p:spTree>
    <p:extLst>
      <p:ext uri="{BB962C8B-B14F-4D97-AF65-F5344CB8AC3E}">
        <p14:creationId xmlns:p14="http://schemas.microsoft.com/office/powerpoint/2010/main" val="2206200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Based Phishing Attacks</a:t>
            </a:r>
            <a:endParaRPr lang="en-US" dirty="0"/>
          </a:p>
        </p:txBody>
      </p:sp>
      <p:sp>
        <p:nvSpPr>
          <p:cNvPr id="3" name="Content Placeholder 2"/>
          <p:cNvSpPr>
            <a:spLocks noGrp="1"/>
          </p:cNvSpPr>
          <p:nvPr>
            <p:ph idx="1"/>
          </p:nvPr>
        </p:nvSpPr>
        <p:spPr/>
        <p:txBody>
          <a:bodyPr>
            <a:normAutofit fontScale="92500"/>
          </a:bodyPr>
          <a:lstStyle/>
          <a:p>
            <a:r>
              <a:rPr lang="en-US" dirty="0" smtClean="0"/>
              <a:t>Attackers use</a:t>
            </a:r>
          </a:p>
          <a:p>
            <a:pPr lvl="1"/>
            <a:r>
              <a:rPr lang="en-US" dirty="0" smtClean="0"/>
              <a:t>Forums: Posting malicious URLs, XSS</a:t>
            </a:r>
          </a:p>
          <a:p>
            <a:pPr lvl="1"/>
            <a:r>
              <a:rPr lang="en-US" dirty="0" smtClean="0"/>
              <a:t>Fake domains: PayPal vs. </a:t>
            </a:r>
            <a:r>
              <a:rPr lang="en-US" dirty="0" err="1" smtClean="0"/>
              <a:t>PayPaI</a:t>
            </a:r>
            <a:r>
              <a:rPr lang="en-US" dirty="0" smtClean="0"/>
              <a:t> &lt;= I not L</a:t>
            </a:r>
          </a:p>
          <a:p>
            <a:pPr lvl="1"/>
            <a:r>
              <a:rPr lang="en-US" dirty="0" smtClean="0"/>
              <a:t>Compromised Sites: hosting malicious software</a:t>
            </a:r>
          </a:p>
          <a:p>
            <a:pPr lvl="1"/>
            <a:r>
              <a:rPr lang="en-US" dirty="0" smtClean="0"/>
              <a:t>URL Shorting services: Hides real URL</a:t>
            </a:r>
          </a:p>
          <a:p>
            <a:pPr lvl="1"/>
            <a:r>
              <a:rPr lang="en-US" dirty="0" smtClean="0"/>
              <a:t>Droppers: malicious code on sites that drop malware upon visiting a site.</a:t>
            </a:r>
          </a:p>
          <a:p>
            <a:pPr lvl="1"/>
            <a:endParaRPr lang="en-US" dirty="0"/>
          </a:p>
          <a:p>
            <a:r>
              <a:rPr lang="en-US" dirty="0" smtClean="0"/>
              <a:t>Let’s take a look at XSS and Social Media closer.</a:t>
            </a:r>
          </a:p>
        </p:txBody>
      </p:sp>
    </p:spTree>
    <p:extLst>
      <p:ext uri="{BB962C8B-B14F-4D97-AF65-F5344CB8AC3E}">
        <p14:creationId xmlns:p14="http://schemas.microsoft.com/office/powerpoint/2010/main" val="1183649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XSS (Cross Site Scripting)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Cross-site scripting holes are web-application vulnerabilities which allow attackers to bypass client-side security mechanisms normally imposed on web content by modern </a:t>
            </a:r>
            <a:r>
              <a:rPr lang="en-US" dirty="0">
                <a:hlinkClick r:id="rId2" tooltip="Web browser"/>
              </a:rPr>
              <a:t>web browsers</a:t>
            </a:r>
            <a:r>
              <a:rPr lang="en-US" dirty="0"/>
              <a:t>. By finding ways of injecting malicious scripts into web pages, an attacker can gain elevated access-privileges to sensitive page content, session cookies, and a variety of other information maintained by the browser on behalf of the user. Cross-site scripting attacks are therefore a special case of </a:t>
            </a:r>
            <a:r>
              <a:rPr lang="en-US" dirty="0">
                <a:hlinkClick r:id="rId3" tooltip="Code injection"/>
              </a:rPr>
              <a:t>code injection</a:t>
            </a:r>
            <a:r>
              <a:rPr lang="en-US" dirty="0" smtClean="0"/>
              <a:t>.</a:t>
            </a:r>
          </a:p>
          <a:p>
            <a:r>
              <a:rPr lang="en-US" dirty="0" smtClean="0"/>
              <a:t>There are three types</a:t>
            </a:r>
          </a:p>
          <a:p>
            <a:pPr lvl="1"/>
            <a:r>
              <a:rPr lang="en-US" dirty="0" smtClean="0"/>
              <a:t>Non persistent</a:t>
            </a:r>
          </a:p>
          <a:p>
            <a:pPr lvl="1"/>
            <a:r>
              <a:rPr lang="en-US" dirty="0" smtClean="0"/>
              <a:t>Persistent </a:t>
            </a:r>
          </a:p>
          <a:p>
            <a:pPr lvl="1"/>
            <a:r>
              <a:rPr lang="en-US" dirty="0" smtClean="0"/>
              <a:t>DOM based</a:t>
            </a:r>
          </a:p>
          <a:p>
            <a:pPr marL="514350" indent="-457200"/>
            <a:r>
              <a:rPr lang="en-US" dirty="0" smtClean="0"/>
              <a:t>Useful in email, forum, social media and other attacks to trick users into believing that the site is really asking for this info and that it is safe.</a:t>
            </a:r>
            <a:endParaRPr lang="en-US" dirty="0"/>
          </a:p>
        </p:txBody>
      </p:sp>
    </p:spTree>
    <p:extLst>
      <p:ext uri="{BB962C8B-B14F-4D97-AF65-F5344CB8AC3E}">
        <p14:creationId xmlns:p14="http://schemas.microsoft.com/office/powerpoint/2010/main" val="1538025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XSS </a:t>
            </a:r>
            <a:r>
              <a:rPr lang="en-US" dirty="0" err="1" smtClean="0"/>
              <a:t>Cont</a:t>
            </a:r>
            <a:r>
              <a:rPr lang="en-US" dirty="0" smtClean="0"/>
              <a:t>…</a:t>
            </a:r>
            <a:endParaRPr lang="en-US" dirty="0"/>
          </a:p>
        </p:txBody>
      </p:sp>
      <p:sp>
        <p:nvSpPr>
          <p:cNvPr id="3" name="Content Placeholder 2"/>
          <p:cNvSpPr>
            <a:spLocks noGrp="1"/>
          </p:cNvSpPr>
          <p:nvPr>
            <p:ph idx="1"/>
          </p:nvPr>
        </p:nvSpPr>
        <p:spPr>
          <a:xfrm>
            <a:off x="571500" y="838200"/>
            <a:ext cx="8001000" cy="1828800"/>
          </a:xfrm>
        </p:spPr>
        <p:txBody>
          <a:bodyPr>
            <a:normAutofit fontScale="70000" lnSpcReduction="20000"/>
          </a:bodyPr>
          <a:lstStyle/>
          <a:p>
            <a:r>
              <a:rPr lang="en-US" dirty="0" smtClean="0">
                <a:hlinkClick r:id="rId2"/>
              </a:rPr>
              <a:t>http</a:t>
            </a:r>
            <a:r>
              <a:rPr lang="en-US" dirty="0">
                <a:hlinkClick r:id="rId2"/>
              </a:rPr>
              <a:t>://www.libertymutual.com/search-google-results?3c:69:66:72:61:6d:65:20:77:69:64:74:68:3d:22:39:30:30:22:20:68:65:69:67:68:74:20:3d:22:39:30:30:22:20:73:72:63:3d:22:68:74:74:70:3a:2f:2f:77:77:77:2e:64:69:67:69:74:61:6c:6f:66:66:65:6e:73:69:76:65:2e:63:6f:6d:2f:66:69:6c:65:73:2f:66:6f:72:6d:2e:70:68:70:22:3e</a:t>
            </a:r>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29143"/>
            <a:ext cx="7010400" cy="429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807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XSS Cont..	</a:t>
            </a:r>
            <a:endParaRPr lang="en-US" dirty="0"/>
          </a:p>
        </p:txBody>
      </p:sp>
      <p:sp>
        <p:nvSpPr>
          <p:cNvPr id="3" name="Content Placeholder 2"/>
          <p:cNvSpPr>
            <a:spLocks noGrp="1"/>
          </p:cNvSpPr>
          <p:nvPr>
            <p:ph idx="1"/>
          </p:nvPr>
        </p:nvSpPr>
        <p:spPr>
          <a:xfrm>
            <a:off x="457200" y="1371600"/>
            <a:ext cx="8229600" cy="4525963"/>
          </a:xfrm>
        </p:spPr>
        <p:txBody>
          <a:bodyPr>
            <a:normAutofit fontScale="92500"/>
          </a:bodyPr>
          <a:lstStyle/>
          <a:p>
            <a:r>
              <a:rPr lang="en-US" dirty="0" smtClean="0"/>
              <a:t>This attack looks like it came from </a:t>
            </a:r>
            <a:r>
              <a:rPr lang="en-US" dirty="0"/>
              <a:t>L</a:t>
            </a:r>
            <a:r>
              <a:rPr lang="en-US" dirty="0" smtClean="0"/>
              <a:t>iberty </a:t>
            </a:r>
            <a:r>
              <a:rPr lang="en-US" dirty="0"/>
              <a:t>M</a:t>
            </a:r>
            <a:r>
              <a:rPr lang="en-US" dirty="0" smtClean="0"/>
              <a:t>utual. </a:t>
            </a:r>
          </a:p>
          <a:p>
            <a:r>
              <a:rPr lang="en-US" i="1" dirty="0" smtClean="0"/>
              <a:t>This has since been patched!</a:t>
            </a:r>
          </a:p>
          <a:p>
            <a:r>
              <a:rPr lang="en-US" dirty="0" smtClean="0"/>
              <a:t>The URL shows their site.</a:t>
            </a:r>
          </a:p>
          <a:p>
            <a:r>
              <a:rPr lang="en-US" dirty="0" smtClean="0"/>
              <a:t>The content is pulled from another site.</a:t>
            </a:r>
          </a:p>
          <a:p>
            <a:r>
              <a:rPr lang="en-US" dirty="0" smtClean="0"/>
              <a:t>To Protect against this</a:t>
            </a:r>
          </a:p>
          <a:p>
            <a:pPr lvl="1"/>
            <a:r>
              <a:rPr lang="en-US" dirty="0" smtClean="0"/>
              <a:t>Use a browser such as Firefox with no-script plugin.</a:t>
            </a:r>
          </a:p>
          <a:p>
            <a:pPr lvl="1"/>
            <a:r>
              <a:rPr lang="en-US" dirty="0" smtClean="0"/>
              <a:t>Or another browser that detects XSS</a:t>
            </a:r>
          </a:p>
          <a:p>
            <a:pPr lvl="1"/>
            <a:r>
              <a:rPr lang="en-US" dirty="0" smtClean="0"/>
              <a:t>Or manually type in the URL yourself.</a:t>
            </a:r>
          </a:p>
          <a:p>
            <a:pPr marL="0" indent="0">
              <a:buNone/>
            </a:pPr>
            <a:endParaRPr lang="en-US" dirty="0" smtClean="0"/>
          </a:p>
        </p:txBody>
      </p:sp>
    </p:spTree>
    <p:extLst>
      <p:ext uri="{BB962C8B-B14F-4D97-AF65-F5344CB8AC3E}">
        <p14:creationId xmlns:p14="http://schemas.microsoft.com/office/powerpoint/2010/main" val="185833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Media Phishing</a:t>
            </a:r>
            <a:br>
              <a:rPr lang="en-US" dirty="0" smtClean="0"/>
            </a:br>
            <a:r>
              <a:rPr lang="en-US" dirty="0" smtClean="0"/>
              <a:t>We have all fallen for this	</a:t>
            </a:r>
            <a:endParaRPr lang="en-US" dirty="0"/>
          </a:p>
        </p:txBody>
      </p:sp>
      <p:sp>
        <p:nvSpPr>
          <p:cNvPr id="3" name="Content Placeholder 2"/>
          <p:cNvSpPr>
            <a:spLocks noGrp="1"/>
          </p:cNvSpPr>
          <p:nvPr>
            <p:ph idx="1"/>
          </p:nvPr>
        </p:nvSpPr>
        <p:spPr>
          <a:xfrm>
            <a:off x="685800" y="4114800"/>
            <a:ext cx="8001000" cy="1600200"/>
          </a:xfrm>
        </p:spPr>
        <p:txBody>
          <a:bodyPr>
            <a:noAutofit/>
          </a:bodyPr>
          <a:lstStyle/>
          <a:p>
            <a:pPr marL="0" indent="0">
              <a:buNone/>
            </a:pPr>
            <a:r>
              <a:rPr lang="en-US" sz="2000" dirty="0" smtClean="0"/>
              <a:t>Want to play a game or use an application that is not created by Facebook ?</a:t>
            </a:r>
          </a:p>
          <a:p>
            <a:r>
              <a:rPr lang="en-US" sz="2000" dirty="0" smtClean="0"/>
              <a:t>Provide this app your email</a:t>
            </a:r>
          </a:p>
          <a:p>
            <a:r>
              <a:rPr lang="en-US" sz="2000" dirty="0" smtClean="0"/>
              <a:t>Basic Information</a:t>
            </a:r>
          </a:p>
          <a:p>
            <a:r>
              <a:rPr lang="en-US" sz="2000" dirty="0" smtClean="0"/>
              <a:t>Allow it to post to your wall so others can see it and sign up!</a:t>
            </a:r>
          </a:p>
          <a:p>
            <a:endParaRPr lang="en-US" sz="2000" dirty="0"/>
          </a:p>
          <a:p>
            <a:pPr marL="0" indent="0">
              <a:buNone/>
            </a:pPr>
            <a:r>
              <a:rPr lang="en-US" sz="2000" dirty="0" smtClean="0"/>
              <a:t>What's your information worth to you?</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486399" cy="268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189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For my Fiancé</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219200"/>
            <a:ext cx="4800600" cy="272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24000"/>
            <a:ext cx="2000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us 5"/>
          <p:cNvSpPr/>
          <p:nvPr/>
        </p:nvSpPr>
        <p:spPr>
          <a:xfrm>
            <a:off x="5410200" y="22860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 6"/>
          <p:cNvSpPr/>
          <p:nvPr/>
        </p:nvSpPr>
        <p:spPr>
          <a:xfrm>
            <a:off x="228601" y="441960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295400" y="4645967"/>
            <a:ext cx="7058920" cy="461665"/>
          </a:xfrm>
          <a:prstGeom prst="rect">
            <a:avLst/>
          </a:prstGeom>
          <a:noFill/>
        </p:spPr>
        <p:txBody>
          <a:bodyPr wrap="none" rtlCol="0">
            <a:spAutoFit/>
          </a:bodyPr>
          <a:lstStyle/>
          <a:p>
            <a:r>
              <a:rPr lang="en-US" sz="2400" dirty="0" smtClean="0"/>
              <a:t>Subway </a:t>
            </a:r>
            <a:r>
              <a:rPr lang="en-US" sz="2400" dirty="0"/>
              <a:t>h</a:t>
            </a:r>
            <a:r>
              <a:rPr lang="en-US" sz="2400" dirty="0" smtClean="0"/>
              <a:t>aving her Email, Name, Age and Her Having a </a:t>
            </a:r>
            <a:endParaRPr lang="en-US" sz="2400"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084173"/>
            <a:ext cx="1590675" cy="154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59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Phishing Cont..</a:t>
            </a:r>
            <a:endParaRPr lang="en-US" dirty="0"/>
          </a:p>
        </p:txBody>
      </p:sp>
      <p:sp>
        <p:nvSpPr>
          <p:cNvPr id="3" name="Content Placeholder 2"/>
          <p:cNvSpPr>
            <a:spLocks noGrp="1"/>
          </p:cNvSpPr>
          <p:nvPr>
            <p:ph idx="1"/>
          </p:nvPr>
        </p:nvSpPr>
        <p:spPr/>
        <p:txBody>
          <a:bodyPr/>
          <a:lstStyle/>
          <a:p>
            <a:r>
              <a:rPr lang="en-US" b="1" dirty="0" err="1" smtClean="0"/>
              <a:t>Clickjacking</a:t>
            </a:r>
            <a:endParaRPr lang="en-US" b="1" dirty="0" smtClean="0"/>
          </a:p>
          <a:p>
            <a:pPr lvl="1"/>
            <a:r>
              <a:rPr lang="en-US" dirty="0" smtClean="0"/>
              <a:t>Videos or links to stories that replicate themselves to your wall for others to see and click, basically spreading like wildfire.</a:t>
            </a:r>
          </a:p>
          <a:p>
            <a:r>
              <a:rPr lang="en-US" b="1" dirty="0" smtClean="0"/>
              <a:t>Malicious video links</a:t>
            </a:r>
          </a:p>
          <a:p>
            <a:pPr lvl="1"/>
            <a:r>
              <a:rPr lang="en-US" dirty="0" smtClean="0"/>
              <a:t>Videos that require special codecs to watch</a:t>
            </a:r>
          </a:p>
          <a:p>
            <a:pPr lvl="2"/>
            <a:r>
              <a:rPr lang="en-US" dirty="0" smtClean="0"/>
              <a:t>Most likely malicious executable</a:t>
            </a:r>
          </a:p>
          <a:p>
            <a:pPr lvl="1"/>
            <a:r>
              <a:rPr lang="en-US" dirty="0" smtClean="0"/>
              <a:t>Videos that require special permission to watch</a:t>
            </a:r>
          </a:p>
          <a:p>
            <a:pPr lvl="2"/>
            <a:r>
              <a:rPr lang="en-US" dirty="0" smtClean="0"/>
              <a:t>Access to your personal information.</a:t>
            </a:r>
            <a:endParaRPr lang="en-US" dirty="0"/>
          </a:p>
        </p:txBody>
      </p:sp>
    </p:spTree>
    <p:extLst>
      <p:ext uri="{BB962C8B-B14F-4D97-AF65-F5344CB8AC3E}">
        <p14:creationId xmlns:p14="http://schemas.microsoft.com/office/powerpoint/2010/main" val="3279255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Emails</a:t>
            </a:r>
            <a:endParaRPr lang="en-US" dirty="0"/>
          </a:p>
        </p:txBody>
      </p:sp>
      <p:sp>
        <p:nvSpPr>
          <p:cNvPr id="3" name="Content Placeholder 2"/>
          <p:cNvSpPr>
            <a:spLocks noGrp="1"/>
          </p:cNvSpPr>
          <p:nvPr>
            <p:ph idx="1"/>
          </p:nvPr>
        </p:nvSpPr>
        <p:spPr/>
        <p:txBody>
          <a:bodyPr>
            <a:normAutofit lnSpcReduction="10000"/>
          </a:bodyPr>
          <a:lstStyle/>
          <a:p>
            <a:r>
              <a:rPr lang="en-US" dirty="0" smtClean="0"/>
              <a:t>Phishing Emails come in many forms:</a:t>
            </a:r>
          </a:p>
          <a:p>
            <a:pPr lvl="1"/>
            <a:r>
              <a:rPr lang="en-US" dirty="0" smtClean="0"/>
              <a:t>Fake URLs</a:t>
            </a:r>
          </a:p>
          <a:p>
            <a:pPr lvl="1"/>
            <a:r>
              <a:rPr lang="en-US" dirty="0" smtClean="0"/>
              <a:t>Attachments</a:t>
            </a:r>
          </a:p>
          <a:p>
            <a:pPr lvl="1"/>
            <a:r>
              <a:rPr lang="en-US" dirty="0" smtClean="0"/>
              <a:t>Simple response requests</a:t>
            </a:r>
            <a:endParaRPr lang="en-US" dirty="0"/>
          </a:p>
          <a:p>
            <a:r>
              <a:rPr lang="en-US" dirty="0" smtClean="0"/>
              <a:t>No matter the method they all have several things in common:</a:t>
            </a:r>
          </a:p>
          <a:p>
            <a:pPr lvl="1"/>
            <a:r>
              <a:rPr lang="en-US" dirty="0" smtClean="0"/>
              <a:t>Sent from a spoofed or stolen email account</a:t>
            </a:r>
          </a:p>
          <a:p>
            <a:pPr lvl="1"/>
            <a:r>
              <a:rPr lang="en-US" dirty="0" smtClean="0"/>
              <a:t>Crafted to look real</a:t>
            </a:r>
          </a:p>
          <a:p>
            <a:pPr lvl="1"/>
            <a:r>
              <a:rPr lang="en-US" dirty="0" smtClean="0"/>
              <a:t>Made to fool you into taking the bait.</a:t>
            </a:r>
            <a:endParaRPr lang="en-US" dirty="0"/>
          </a:p>
        </p:txBody>
      </p:sp>
    </p:spTree>
    <p:extLst>
      <p:ext uri="{BB962C8B-B14F-4D97-AF65-F5344CB8AC3E}">
        <p14:creationId xmlns:p14="http://schemas.microsoft.com/office/powerpoint/2010/main" val="2053593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Emails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905394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886" y="2286000"/>
            <a:ext cx="437225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8558" y="4800600"/>
            <a:ext cx="4376886" cy="1477328"/>
          </a:xfrm>
          <a:prstGeom prst="rect">
            <a:avLst/>
          </a:prstGeom>
          <a:noFill/>
        </p:spPr>
        <p:txBody>
          <a:bodyPr wrap="square" rtlCol="0">
            <a:spAutoFit/>
          </a:bodyPr>
          <a:lstStyle/>
          <a:p>
            <a:r>
              <a:rPr lang="en-US" dirty="0" smtClean="0"/>
              <a:t>Code found on page:</a:t>
            </a:r>
          </a:p>
          <a:p>
            <a:r>
              <a:rPr lang="en-US" dirty="0" smtClean="0"/>
              <a:t>&lt;form </a:t>
            </a:r>
            <a:r>
              <a:rPr lang="en-US" dirty="0"/>
              <a:t>name="</a:t>
            </a:r>
            <a:r>
              <a:rPr lang="en-US" dirty="0" err="1"/>
              <a:t>mucaie</a:t>
            </a:r>
            <a:r>
              <a:rPr lang="en-US" dirty="0"/>
              <a:t>" action="</a:t>
            </a:r>
            <a:r>
              <a:rPr lang="en-US" dirty="0">
                <a:hlinkClick r:id="rId4"/>
              </a:rPr>
              <a:t>http://immgeny.com/</a:t>
            </a:r>
            <a:r>
              <a:rPr lang="en-US" dirty="0" err="1">
                <a:hlinkClick r:id="rId4"/>
              </a:rPr>
              <a:t>form.php</a:t>
            </a:r>
            <a:r>
              <a:rPr lang="en-US" dirty="0"/>
              <a:t>" method="post" </a:t>
            </a:r>
            <a:r>
              <a:rPr lang="en-US" dirty="0" err="1"/>
              <a:t>onsubmit</a:t>
            </a:r>
            <a:r>
              <a:rPr lang="en-US" dirty="0"/>
              <a:t>="return validate(this)"&gt;</a:t>
            </a:r>
          </a:p>
        </p:txBody>
      </p:sp>
      <p:sp>
        <p:nvSpPr>
          <p:cNvPr id="5" name="Right Arrow 4"/>
          <p:cNvSpPr/>
          <p:nvPr/>
        </p:nvSpPr>
        <p:spPr>
          <a:xfrm>
            <a:off x="3551222" y="3960891"/>
            <a:ext cx="117648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 y="2779574"/>
            <a:ext cx="4681686" cy="1477328"/>
          </a:xfrm>
          <a:prstGeom prst="rect">
            <a:avLst/>
          </a:prstGeom>
          <a:noFill/>
        </p:spPr>
        <p:txBody>
          <a:bodyPr wrap="square" rtlCol="0">
            <a:spAutoFit/>
          </a:bodyPr>
          <a:lstStyle/>
          <a:p>
            <a:r>
              <a:rPr lang="en-US" dirty="0" smtClean="0"/>
              <a:t>Fake Site: Made to look like real site. The site</a:t>
            </a:r>
          </a:p>
          <a:p>
            <a:r>
              <a:rPr lang="en-US" dirty="0" smtClean="0"/>
              <a:t>Actually posts to a form that that attacker setup. </a:t>
            </a:r>
          </a:p>
          <a:p>
            <a:r>
              <a:rPr lang="en-US" dirty="0" smtClean="0"/>
              <a:t>Once you hit submit, he gets your credentials, </a:t>
            </a:r>
          </a:p>
          <a:p>
            <a:r>
              <a:rPr lang="en-US" dirty="0" smtClean="0"/>
              <a:t>you get a error from the real PayPal as it forwards you there. </a:t>
            </a:r>
            <a:endParaRPr lang="en-US" dirty="0"/>
          </a:p>
        </p:txBody>
      </p:sp>
      <p:sp>
        <p:nvSpPr>
          <p:cNvPr id="7" name="TextBox 6"/>
          <p:cNvSpPr txBox="1"/>
          <p:nvPr/>
        </p:nvSpPr>
        <p:spPr>
          <a:xfrm>
            <a:off x="2071429" y="1143000"/>
            <a:ext cx="2802498" cy="369332"/>
          </a:xfrm>
          <a:prstGeom prst="rect">
            <a:avLst/>
          </a:prstGeom>
          <a:noFill/>
        </p:spPr>
        <p:txBody>
          <a:bodyPr wrap="none" rtlCol="0">
            <a:spAutoFit/>
          </a:bodyPr>
          <a:lstStyle/>
          <a:p>
            <a:r>
              <a:rPr lang="en-US" dirty="0" smtClean="0">
                <a:solidFill>
                  <a:srgbClr val="FF0000"/>
                </a:solidFill>
              </a:rPr>
              <a:t>Paypall.com not Paypal.com</a:t>
            </a:r>
            <a:endParaRPr lang="en-US" dirty="0">
              <a:solidFill>
                <a:srgbClr val="FF0000"/>
              </a:solidFill>
            </a:endParaRPr>
          </a:p>
        </p:txBody>
      </p:sp>
    </p:spTree>
    <p:extLst>
      <p:ext uri="{BB962C8B-B14F-4D97-AF65-F5344CB8AC3E}">
        <p14:creationId xmlns:p14="http://schemas.microsoft.com/office/powerpoint/2010/main" val="1068086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am I?</a:t>
            </a:r>
            <a:endParaRPr lang="en-US" b="1" dirty="0"/>
          </a:p>
        </p:txBody>
      </p:sp>
      <p:sp>
        <p:nvSpPr>
          <p:cNvPr id="3" name="Content Placeholder 2"/>
          <p:cNvSpPr>
            <a:spLocks noGrp="1"/>
          </p:cNvSpPr>
          <p:nvPr>
            <p:ph idx="1"/>
          </p:nvPr>
        </p:nvSpPr>
        <p:spPr>
          <a:xfrm>
            <a:off x="457200" y="1600201"/>
            <a:ext cx="7772400" cy="3352800"/>
          </a:xfrm>
        </p:spPr>
        <p:txBody>
          <a:bodyPr>
            <a:normAutofit fontScale="55000" lnSpcReduction="20000"/>
          </a:bodyPr>
          <a:lstStyle/>
          <a:p>
            <a:pPr marL="0" indent="0">
              <a:buNone/>
            </a:pPr>
            <a:r>
              <a:rPr lang="en-US" sz="5100" b="1" dirty="0"/>
              <a:t>Michael LaSalvia </a:t>
            </a:r>
          </a:p>
          <a:p>
            <a:r>
              <a:rPr lang="en-US" dirty="0"/>
              <a:t>H</a:t>
            </a:r>
            <a:r>
              <a:rPr lang="en-US" dirty="0" smtClean="0"/>
              <a:t>as </a:t>
            </a:r>
            <a:r>
              <a:rPr lang="en-US" dirty="0"/>
              <a:t>been in the information security industry for over 10 years and has worked for several fortune 500 companies, large managed services providers as well as a SANS mentor</a:t>
            </a:r>
          </a:p>
          <a:p>
            <a:r>
              <a:rPr lang="en-US" dirty="0"/>
              <a:t>C</a:t>
            </a:r>
            <a:r>
              <a:rPr lang="en-US" dirty="0" smtClean="0"/>
              <a:t>urrently </a:t>
            </a:r>
            <a:r>
              <a:rPr lang="en-US" dirty="0"/>
              <a:t>works as a security professional for the largest hospital in Lancaster County </a:t>
            </a:r>
          </a:p>
          <a:p>
            <a:r>
              <a:rPr lang="en-US" dirty="0"/>
              <a:t>W</a:t>
            </a:r>
            <a:r>
              <a:rPr lang="en-US" dirty="0" smtClean="0"/>
              <a:t>orks </a:t>
            </a:r>
            <a:r>
              <a:rPr lang="en-US" dirty="0"/>
              <a:t>as freelance penetration tester. </a:t>
            </a:r>
            <a:endParaRPr lang="en-US" dirty="0" smtClean="0"/>
          </a:p>
          <a:p>
            <a:r>
              <a:rPr lang="en-US" dirty="0" smtClean="0"/>
              <a:t>Professional Red Cell / Red Team Volunteer </a:t>
            </a:r>
            <a:endParaRPr lang="en-US" dirty="0"/>
          </a:p>
          <a:p>
            <a:r>
              <a:rPr lang="en-US" dirty="0"/>
              <a:t>Hands-on in many areas of security such as firewalls, IDS/IPS, wireless, pen-testing, vulnerability assessment and management, identity and access management and incident response etc. </a:t>
            </a:r>
          </a:p>
          <a:p>
            <a:r>
              <a:rPr lang="en-US" dirty="0"/>
              <a:t>C</a:t>
            </a:r>
            <a:r>
              <a:rPr lang="en-US" dirty="0" smtClean="0"/>
              <a:t>urrently </a:t>
            </a:r>
            <a:r>
              <a:rPr lang="en-US" dirty="0"/>
              <a:t>holds certifications in CISSP, GCIH, CCSA</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1467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p>
            <a:r>
              <a:rPr lang="en-US" dirty="0" smtClean="0"/>
              <a:t>Spoofing Email Sender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247" y="2176882"/>
            <a:ext cx="4403491" cy="452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62400" y="6336641"/>
            <a:ext cx="2260427" cy="369332"/>
          </a:xfrm>
          <a:prstGeom prst="rect">
            <a:avLst/>
          </a:prstGeom>
          <a:noFill/>
        </p:spPr>
        <p:txBody>
          <a:bodyPr wrap="none" rtlCol="0">
            <a:spAutoFit/>
          </a:bodyPr>
          <a:lstStyle/>
          <a:p>
            <a:r>
              <a:rPr lang="en-US" dirty="0" smtClean="0"/>
              <a:t>http://www.emkei.cz/</a:t>
            </a:r>
            <a:endParaRPr lang="en-US" dirty="0"/>
          </a:p>
        </p:txBody>
      </p:sp>
      <p:sp>
        <p:nvSpPr>
          <p:cNvPr id="5" name="TextBox 4"/>
          <p:cNvSpPr txBox="1"/>
          <p:nvPr/>
        </p:nvSpPr>
        <p:spPr>
          <a:xfrm>
            <a:off x="152400" y="1295400"/>
            <a:ext cx="8763000" cy="923330"/>
          </a:xfrm>
          <a:prstGeom prst="rect">
            <a:avLst/>
          </a:prstGeom>
          <a:noFill/>
        </p:spPr>
        <p:txBody>
          <a:bodyPr wrap="square" rtlCol="0">
            <a:spAutoFit/>
          </a:bodyPr>
          <a:lstStyle/>
          <a:p>
            <a:r>
              <a:rPr lang="en-US" dirty="0" smtClean="0"/>
              <a:t>Using special tools or websites you are able to spoof who the email came from. This does not spoof the mail headers though. Viewing the mail headers will show that the email did not originate from the actual senders domain.</a:t>
            </a:r>
            <a:endParaRPr lang="en-US" dirty="0"/>
          </a:p>
        </p:txBody>
      </p:sp>
    </p:spTree>
    <p:extLst>
      <p:ext uri="{BB962C8B-B14F-4D97-AF65-F5344CB8AC3E}">
        <p14:creationId xmlns:p14="http://schemas.microsoft.com/office/powerpoint/2010/main" val="2447609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Spoof Sender Example</a:t>
            </a:r>
            <a:endParaRPr lang="en-US" dirty="0"/>
          </a:p>
        </p:txBody>
      </p:sp>
      <p:sp>
        <p:nvSpPr>
          <p:cNvPr id="5" name="Content Placeholder 4"/>
          <p:cNvSpPr>
            <a:spLocks noGrp="1"/>
          </p:cNvSpPr>
          <p:nvPr>
            <p:ph idx="1"/>
          </p:nvPr>
        </p:nvSpPr>
        <p:spPr/>
        <p:txBody>
          <a:bodyPr/>
          <a:lstStyle/>
          <a:p>
            <a:r>
              <a:rPr lang="en-US" dirty="0" smtClean="0"/>
              <a:t>Pause and play video</a:t>
            </a:r>
            <a:endParaRPr lang="en-US" dirty="0"/>
          </a:p>
        </p:txBody>
      </p:sp>
    </p:spTree>
    <p:extLst>
      <p:ext uri="{BB962C8B-B14F-4D97-AF65-F5344CB8AC3E}">
        <p14:creationId xmlns:p14="http://schemas.microsoft.com/office/powerpoint/2010/main" val="2440289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3056110" cy="272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Using SET to Phish</a:t>
            </a:r>
            <a:endParaRPr lang="en-US" dirty="0"/>
          </a:p>
        </p:txBody>
      </p:sp>
      <p:sp>
        <p:nvSpPr>
          <p:cNvPr id="3" name="Content Placeholder 2"/>
          <p:cNvSpPr>
            <a:spLocks noGrp="1"/>
          </p:cNvSpPr>
          <p:nvPr>
            <p:ph idx="1"/>
          </p:nvPr>
        </p:nvSpPr>
        <p:spPr/>
        <p:txBody>
          <a:bodyPr/>
          <a:lstStyle/>
          <a:p>
            <a:r>
              <a:rPr lang="en-US" dirty="0" smtClean="0"/>
              <a:t>What is SET</a:t>
            </a:r>
          </a:p>
          <a:p>
            <a:pPr lvl="1"/>
            <a:r>
              <a:rPr lang="en-US" dirty="0" err="1"/>
              <a:t>s</a:t>
            </a:r>
            <a:r>
              <a:rPr lang="en-US" dirty="0" err="1" smtClean="0"/>
              <a:t>et_config</a:t>
            </a:r>
            <a:endParaRPr lang="en-US" dirty="0" smtClean="0"/>
          </a:p>
          <a:p>
            <a:r>
              <a:rPr lang="en-US" dirty="0" smtClean="0"/>
              <a:t>What attacks are available</a:t>
            </a:r>
          </a:p>
          <a:p>
            <a:r>
              <a:rPr lang="en-US" dirty="0" smtClean="0"/>
              <a:t>How do we use these attacks</a:t>
            </a:r>
          </a:p>
          <a:p>
            <a:r>
              <a:rPr lang="en-US" dirty="0" smtClean="0"/>
              <a:t>Demo</a:t>
            </a:r>
            <a:endParaRPr lang="en-US" dirty="0"/>
          </a:p>
        </p:txBody>
      </p:sp>
    </p:spTree>
    <p:extLst>
      <p:ext uri="{BB962C8B-B14F-4D97-AF65-F5344CB8AC3E}">
        <p14:creationId xmlns:p14="http://schemas.microsoft.com/office/powerpoint/2010/main" val="2181326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Detect Phishing?</a:t>
            </a:r>
            <a:endParaRPr lang="en-US" dirty="0"/>
          </a:p>
        </p:txBody>
      </p:sp>
      <p:sp>
        <p:nvSpPr>
          <p:cNvPr id="3" name="Content Placeholder 2"/>
          <p:cNvSpPr>
            <a:spLocks noGrp="1"/>
          </p:cNvSpPr>
          <p:nvPr>
            <p:ph idx="1"/>
          </p:nvPr>
        </p:nvSpPr>
        <p:spPr/>
        <p:txBody>
          <a:bodyPr/>
          <a:lstStyle/>
          <a:p>
            <a:r>
              <a:rPr lang="en-US" dirty="0" smtClean="0"/>
              <a:t>Bad grammar</a:t>
            </a:r>
          </a:p>
          <a:p>
            <a:r>
              <a:rPr lang="en-US" dirty="0" smtClean="0"/>
              <a:t>Generic Salutations</a:t>
            </a:r>
          </a:p>
          <a:p>
            <a:r>
              <a:rPr lang="en-US" dirty="0" smtClean="0"/>
              <a:t>Account Information Requests / Threats from companies you don’t use.</a:t>
            </a:r>
          </a:p>
          <a:p>
            <a:r>
              <a:rPr lang="en-US" dirty="0" smtClean="0"/>
              <a:t>Hovering over links / Long URL Service</a:t>
            </a:r>
          </a:p>
          <a:p>
            <a:r>
              <a:rPr lang="en-US" dirty="0" smtClean="0"/>
              <a:t>Mail Headers</a:t>
            </a:r>
          </a:p>
          <a:p>
            <a:r>
              <a:rPr lang="en-US" dirty="0" smtClean="0"/>
              <a:t>Unknown senders</a:t>
            </a:r>
          </a:p>
          <a:p>
            <a:endParaRPr lang="en-US" dirty="0"/>
          </a:p>
        </p:txBody>
      </p:sp>
    </p:spTree>
    <p:extLst>
      <p:ext uri="{BB962C8B-B14F-4D97-AF65-F5344CB8AC3E}">
        <p14:creationId xmlns:p14="http://schemas.microsoft.com/office/powerpoint/2010/main" val="4264848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Grammar</a:t>
            </a:r>
            <a:endParaRPr lang="en-US" dirty="0"/>
          </a:p>
        </p:txBody>
      </p:sp>
      <p:sp>
        <p:nvSpPr>
          <p:cNvPr id="3" name="Content Placeholder 2"/>
          <p:cNvSpPr>
            <a:spLocks noGrp="1"/>
          </p:cNvSpPr>
          <p:nvPr>
            <p:ph idx="1"/>
          </p:nvPr>
        </p:nvSpPr>
        <p:spPr/>
        <p:txBody>
          <a:bodyPr/>
          <a:lstStyle/>
          <a:p>
            <a:r>
              <a:rPr lang="en-US" dirty="0" smtClean="0"/>
              <a:t>Most phishing emails have very bad grammar. Although this is not a definitive.</a:t>
            </a:r>
          </a:p>
          <a:p>
            <a:r>
              <a:rPr lang="en-US" dirty="0" smtClean="0"/>
              <a:t>Look for a lack of knowledge of the English Language. Like the phisher took their native language and ran it through a online translator.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672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846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Salutations</a:t>
            </a:r>
            <a:endParaRPr lang="en-US" dirty="0"/>
          </a:p>
        </p:txBody>
      </p:sp>
      <p:sp>
        <p:nvSpPr>
          <p:cNvPr id="3" name="Content Placeholder 2"/>
          <p:cNvSpPr>
            <a:spLocks noGrp="1"/>
          </p:cNvSpPr>
          <p:nvPr>
            <p:ph idx="1"/>
          </p:nvPr>
        </p:nvSpPr>
        <p:spPr/>
        <p:txBody>
          <a:bodyPr/>
          <a:lstStyle/>
          <a:p>
            <a:r>
              <a:rPr lang="en-US" dirty="0" smtClean="0"/>
              <a:t>If the email is truly from a bank, business, eBay, PayPal and so on they will always address you by first and last name. At very minimum they will use your last name.</a:t>
            </a:r>
            <a:endParaRPr lang="en-US" dirty="0"/>
          </a:p>
        </p:txBody>
      </p:sp>
    </p:spTree>
    <p:extLst>
      <p:ext uri="{BB962C8B-B14F-4D97-AF65-F5344CB8AC3E}">
        <p14:creationId xmlns:p14="http://schemas.microsoft.com/office/powerpoint/2010/main" val="337969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 Information Requests / Threats</a:t>
            </a:r>
            <a:endParaRPr lang="en-US" dirty="0"/>
          </a:p>
        </p:txBody>
      </p:sp>
      <p:sp>
        <p:nvSpPr>
          <p:cNvPr id="3" name="Content Placeholder 2"/>
          <p:cNvSpPr>
            <a:spLocks noGrp="1"/>
          </p:cNvSpPr>
          <p:nvPr>
            <p:ph idx="1"/>
          </p:nvPr>
        </p:nvSpPr>
        <p:spPr/>
        <p:txBody>
          <a:bodyPr/>
          <a:lstStyle/>
          <a:p>
            <a:r>
              <a:rPr lang="en-US" dirty="0" smtClean="0"/>
              <a:t>Those you do business with will never ask you to provide sensitive information in a email. They already have access to it! So don’t provide it.</a:t>
            </a:r>
          </a:p>
          <a:p>
            <a:r>
              <a:rPr lang="en-US" dirty="0" smtClean="0"/>
              <a:t>If you have no business dealings with a company that is asking you for information, most likely it is fake.</a:t>
            </a:r>
            <a:endParaRPr lang="en-US" dirty="0"/>
          </a:p>
        </p:txBody>
      </p:sp>
    </p:spTree>
    <p:extLst>
      <p:ext uri="{BB962C8B-B14F-4D97-AF65-F5344CB8AC3E}">
        <p14:creationId xmlns:p14="http://schemas.microsoft.com/office/powerpoint/2010/main" val="235458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Hovering Over Links</a:t>
            </a:r>
            <a:endParaRPr lang="en-US" dirty="0"/>
          </a:p>
        </p:txBody>
      </p:sp>
      <p:sp>
        <p:nvSpPr>
          <p:cNvPr id="3" name="Content Placeholder 2"/>
          <p:cNvSpPr>
            <a:spLocks noGrp="1"/>
          </p:cNvSpPr>
          <p:nvPr>
            <p:ph idx="1"/>
          </p:nvPr>
        </p:nvSpPr>
        <p:spPr/>
        <p:txBody>
          <a:bodyPr/>
          <a:lstStyle/>
          <a:p>
            <a:r>
              <a:rPr lang="en-US" dirty="0" smtClean="0"/>
              <a:t>By hovering your mouse over a link in a email it will display its real URL in either a pop up or in the lower right hand corner.</a:t>
            </a:r>
          </a:p>
          <a:p>
            <a:r>
              <a:rPr lang="en-US" dirty="0" smtClean="0"/>
              <a:t>This does not protect against XSS attacks as shown earlier or servers that have been hacked.</a:t>
            </a:r>
          </a:p>
          <a:p>
            <a:r>
              <a:rPr lang="en-US" dirty="0" smtClean="0"/>
              <a:t>Nor does it protect against URL shortening services. Use http://www.longurl.com</a:t>
            </a:r>
            <a:endParaRPr lang="en-US" dirty="0"/>
          </a:p>
        </p:txBody>
      </p:sp>
    </p:spTree>
    <p:extLst>
      <p:ext uri="{BB962C8B-B14F-4D97-AF65-F5344CB8AC3E}">
        <p14:creationId xmlns:p14="http://schemas.microsoft.com/office/powerpoint/2010/main" val="2841647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buNone/>
            </a:pPr>
            <a:r>
              <a:rPr lang="en-US" dirty="0" smtClean="0"/>
              <a:t>Outlook Express / Outlook (possibly other mail clients)</a:t>
            </a:r>
          </a:p>
          <a:p>
            <a:pPr marL="457200" lvl="1"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6792068"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157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 Headers</a:t>
            </a:r>
            <a:endParaRPr lang="en-US" dirty="0"/>
          </a:p>
        </p:txBody>
      </p:sp>
      <p:sp>
        <p:nvSpPr>
          <p:cNvPr id="3" name="Content Placeholder 2"/>
          <p:cNvSpPr>
            <a:spLocks noGrp="1"/>
          </p:cNvSpPr>
          <p:nvPr>
            <p:ph idx="1"/>
          </p:nvPr>
        </p:nvSpPr>
        <p:spPr/>
        <p:txBody>
          <a:bodyPr/>
          <a:lstStyle/>
          <a:p>
            <a:r>
              <a:rPr lang="en-US" dirty="0" smtClean="0"/>
              <a:t>All fields of a mail header can be spoofed except the received field.</a:t>
            </a:r>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3067050"/>
            <a:ext cx="61150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29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Reach Me!</a:t>
            </a:r>
            <a:endParaRPr lang="en-US"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166" y="1905000"/>
            <a:ext cx="1116668"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79835" y="2157918"/>
            <a:ext cx="2115323" cy="584775"/>
          </a:xfrm>
          <a:prstGeom prst="rect">
            <a:avLst/>
          </a:prstGeom>
          <a:noFill/>
        </p:spPr>
        <p:txBody>
          <a:bodyPr wrap="none" rtlCol="0">
            <a:spAutoFit/>
          </a:bodyPr>
          <a:lstStyle/>
          <a:p>
            <a:r>
              <a:rPr lang="en-US" sz="3200" dirty="0" smtClean="0"/>
              <a:t>@</a:t>
            </a:r>
            <a:r>
              <a:rPr lang="en-US" sz="3200" dirty="0" err="1"/>
              <a:t>G</a:t>
            </a:r>
            <a:r>
              <a:rPr lang="en-US" sz="3200" dirty="0" err="1" smtClean="0"/>
              <a:t>enxweb</a:t>
            </a:r>
            <a:endParaRPr lang="en-US" sz="32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00" y="3198312"/>
            <a:ext cx="1524000" cy="1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79835" y="3592768"/>
            <a:ext cx="4729372" cy="584775"/>
          </a:xfrm>
          <a:prstGeom prst="rect">
            <a:avLst/>
          </a:prstGeom>
          <a:noFill/>
        </p:spPr>
        <p:txBody>
          <a:bodyPr wrap="none" rtlCol="0">
            <a:spAutoFit/>
          </a:bodyPr>
          <a:lstStyle/>
          <a:p>
            <a:r>
              <a:rPr lang="en-US" sz="3200" dirty="0"/>
              <a:t>M</a:t>
            </a:r>
            <a:r>
              <a:rPr lang="en-US" sz="3200" dirty="0" smtClean="0"/>
              <a:t>ike@digitaloffensive.com</a:t>
            </a:r>
            <a:endParaRPr lang="en-US" sz="32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230" y="4833257"/>
            <a:ext cx="176853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79835" y="5105400"/>
            <a:ext cx="5628464" cy="1569660"/>
          </a:xfrm>
          <a:prstGeom prst="rect">
            <a:avLst/>
          </a:prstGeom>
          <a:noFill/>
        </p:spPr>
        <p:txBody>
          <a:bodyPr wrap="none" rtlCol="0">
            <a:spAutoFit/>
          </a:bodyPr>
          <a:lstStyle/>
          <a:p>
            <a:r>
              <a:rPr lang="en-US" sz="3200" dirty="0" smtClean="0">
                <a:hlinkClick r:id="rId5"/>
              </a:rPr>
              <a:t>http://www.digitaloffensive.com</a:t>
            </a:r>
            <a:endParaRPr lang="en-US" sz="3200" dirty="0" smtClean="0"/>
          </a:p>
          <a:p>
            <a:r>
              <a:rPr lang="en-US" sz="3200" dirty="0" smtClean="0">
                <a:hlinkClick r:id="rId6"/>
              </a:rPr>
              <a:t>http://www.pahackers.com</a:t>
            </a:r>
            <a:endParaRPr lang="en-US" sz="3200" dirty="0" smtClean="0"/>
          </a:p>
          <a:p>
            <a:endParaRPr lang="en-US" sz="3200" dirty="0"/>
          </a:p>
        </p:txBody>
      </p:sp>
    </p:spTree>
    <p:extLst>
      <p:ext uri="{BB962C8B-B14F-4D97-AF65-F5344CB8AC3E}">
        <p14:creationId xmlns:p14="http://schemas.microsoft.com/office/powerpoint/2010/main" val="1724442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Senders</a:t>
            </a:r>
            <a:endParaRPr lang="en-US" dirty="0"/>
          </a:p>
        </p:txBody>
      </p:sp>
      <p:sp>
        <p:nvSpPr>
          <p:cNvPr id="3" name="Content Placeholder 2"/>
          <p:cNvSpPr>
            <a:spLocks noGrp="1"/>
          </p:cNvSpPr>
          <p:nvPr>
            <p:ph idx="1"/>
          </p:nvPr>
        </p:nvSpPr>
        <p:spPr/>
        <p:txBody>
          <a:bodyPr/>
          <a:lstStyle/>
          <a:p>
            <a:r>
              <a:rPr lang="en-US" dirty="0" smtClean="0"/>
              <a:t>Simply if you do not recognize the sender don’t trust the email</a:t>
            </a:r>
            <a:endParaRPr lang="en-US" dirty="0"/>
          </a:p>
        </p:txBody>
      </p:sp>
    </p:spTree>
    <p:extLst>
      <p:ext uri="{BB962C8B-B14F-4D97-AF65-F5344CB8AC3E}">
        <p14:creationId xmlns:p14="http://schemas.microsoft.com/office/powerpoint/2010/main" val="886045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number one way to protect is through education. Your family, friends and fellow employees need to be trained on how to detect it and what to do / not to do.</a:t>
            </a:r>
          </a:p>
          <a:p>
            <a:r>
              <a:rPr lang="en-US" dirty="0" smtClean="0"/>
              <a:t>Perimeter security devices that use dictionaries and weighting systems to detect phishing and spam. Though not 100% accurate can catch 98% if tuned correctly.</a:t>
            </a:r>
          </a:p>
          <a:p>
            <a:r>
              <a:rPr lang="en-US" dirty="0" smtClean="0"/>
              <a:t>Web Proxies such as Blue Coat that block known malicious sites and phishing attacks. At home proxies like K9.</a:t>
            </a:r>
          </a:p>
          <a:p>
            <a:r>
              <a:rPr lang="en-US" dirty="0" smtClean="0"/>
              <a:t>Secure browsers with scripting disable or add-ons like no-script.</a:t>
            </a:r>
          </a:p>
          <a:p>
            <a:r>
              <a:rPr lang="en-US" dirty="0" smtClean="0"/>
              <a:t>Using a non admin user when logged in will decrease malicious droppers but not human stupidity.</a:t>
            </a:r>
          </a:p>
          <a:p>
            <a:r>
              <a:rPr lang="en-US" dirty="0" smtClean="0"/>
              <a:t>Anti Virus programs, may detect some malicious content found in these attacks.</a:t>
            </a:r>
          </a:p>
          <a:p>
            <a:r>
              <a:rPr lang="en-US" dirty="0" smtClean="0"/>
              <a:t>DNS Black lists</a:t>
            </a:r>
          </a:p>
          <a:p>
            <a:r>
              <a:rPr lang="en-US" dirty="0" smtClean="0"/>
              <a:t>Mail Black lists</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9393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companies &amp; organizations offer the ability to report attempts to them directly.</a:t>
            </a:r>
          </a:p>
          <a:p>
            <a:r>
              <a:rPr lang="en-US" dirty="0" smtClean="0"/>
              <a:t>Your internal IS Security department</a:t>
            </a:r>
          </a:p>
          <a:p>
            <a:r>
              <a:rPr lang="en-US" dirty="0" smtClean="0"/>
              <a:t>Anti phishing / spam / malware sites:</a:t>
            </a:r>
          </a:p>
          <a:p>
            <a:pPr lvl="1"/>
            <a:r>
              <a:rPr lang="en-US" dirty="0" smtClean="0">
                <a:hlinkClick r:id="rId2"/>
              </a:rPr>
              <a:t>http://www.antiphishing.org</a:t>
            </a:r>
            <a:endParaRPr lang="en-US" dirty="0" smtClean="0"/>
          </a:p>
          <a:p>
            <a:pPr lvl="1"/>
            <a:r>
              <a:rPr lang="en-US" dirty="0" smtClean="0">
                <a:hlinkClick r:id="rId3"/>
              </a:rPr>
              <a:t>http://www.spamhaus.org</a:t>
            </a:r>
            <a:endParaRPr lang="en-US" dirty="0" smtClean="0"/>
          </a:p>
          <a:p>
            <a:pPr lvl="1"/>
            <a:r>
              <a:rPr lang="en-US" dirty="0">
                <a:hlinkClick r:id="rId4"/>
              </a:rPr>
              <a:t>http://</a:t>
            </a:r>
            <a:r>
              <a:rPr lang="en-US" dirty="0" smtClean="0">
                <a:hlinkClick r:id="rId4"/>
              </a:rPr>
              <a:t>www.ic3.gov/default.aspx</a:t>
            </a:r>
            <a:endParaRPr lang="en-US" dirty="0"/>
          </a:p>
          <a:p>
            <a:r>
              <a:rPr lang="en-US" dirty="0" smtClean="0"/>
              <a:t>DON’T report by responding to a email or link in a email. Those unsubscribe links only verify your email is real and working.</a:t>
            </a:r>
            <a:endParaRPr lang="en-US" dirty="0"/>
          </a:p>
          <a:p>
            <a:pPr lvl="1"/>
            <a:endParaRPr lang="en-US" dirty="0"/>
          </a:p>
          <a:p>
            <a:endParaRPr lang="en-US" dirty="0" smtClean="0"/>
          </a:p>
        </p:txBody>
      </p:sp>
    </p:spTree>
    <p:extLst>
      <p:ext uri="{BB962C8B-B14F-4D97-AF65-F5344CB8AC3E}">
        <p14:creationId xmlns:p14="http://schemas.microsoft.com/office/powerpoint/2010/main" val="1781122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Recover</a:t>
            </a:r>
            <a:endParaRPr lang="en-US" dirty="0"/>
          </a:p>
        </p:txBody>
      </p:sp>
      <p:sp>
        <p:nvSpPr>
          <p:cNvPr id="3" name="Content Placeholder 2"/>
          <p:cNvSpPr>
            <a:spLocks noGrp="1"/>
          </p:cNvSpPr>
          <p:nvPr>
            <p:ph idx="1"/>
          </p:nvPr>
        </p:nvSpPr>
        <p:spPr/>
        <p:txBody>
          <a:bodyPr>
            <a:normAutofit/>
          </a:bodyPr>
          <a:lstStyle/>
          <a:p>
            <a:r>
              <a:rPr lang="en-US" dirty="0" smtClean="0"/>
              <a:t>Preparation</a:t>
            </a:r>
          </a:p>
          <a:p>
            <a:r>
              <a:rPr lang="en-US" dirty="0" smtClean="0"/>
              <a:t>Identification</a:t>
            </a:r>
          </a:p>
          <a:p>
            <a:r>
              <a:rPr lang="en-US" dirty="0" smtClean="0"/>
              <a:t>Containment</a:t>
            </a:r>
          </a:p>
          <a:p>
            <a:r>
              <a:rPr lang="en-US" dirty="0" smtClean="0"/>
              <a:t>Eradication</a:t>
            </a:r>
          </a:p>
          <a:p>
            <a:r>
              <a:rPr lang="en-US" dirty="0" smtClean="0"/>
              <a:t>Recovery</a:t>
            </a:r>
          </a:p>
          <a:p>
            <a:r>
              <a:rPr lang="en-US" dirty="0" smtClean="0"/>
              <a:t>Lesson Learn</a:t>
            </a:r>
          </a:p>
          <a:p>
            <a:pPr lvl="1"/>
            <a:endParaRPr lang="en-US" dirty="0" smtClean="0"/>
          </a:p>
          <a:p>
            <a:endParaRPr lang="en-US" dirty="0"/>
          </a:p>
        </p:txBody>
      </p:sp>
    </p:spTree>
    <p:extLst>
      <p:ext uri="{BB962C8B-B14F-4D97-AF65-F5344CB8AC3E}">
        <p14:creationId xmlns:p14="http://schemas.microsoft.com/office/powerpoint/2010/main" val="3834788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	</a:t>
            </a:r>
            <a:endParaRPr lang="en-US" dirty="0"/>
          </a:p>
        </p:txBody>
      </p:sp>
      <p:sp>
        <p:nvSpPr>
          <p:cNvPr id="3" name="Content Placeholder 2"/>
          <p:cNvSpPr>
            <a:spLocks noGrp="1"/>
          </p:cNvSpPr>
          <p:nvPr>
            <p:ph idx="1"/>
          </p:nvPr>
        </p:nvSpPr>
        <p:spPr/>
        <p:txBody>
          <a:bodyPr/>
          <a:lstStyle/>
          <a:p>
            <a:r>
              <a:rPr lang="en-US" dirty="0" smtClean="0">
                <a:hlinkClick r:id="rId2"/>
              </a:rPr>
              <a:t>http://www.antiphishing.org</a:t>
            </a:r>
            <a:endParaRPr lang="en-US" dirty="0" smtClean="0"/>
          </a:p>
          <a:p>
            <a:r>
              <a:rPr lang="en-US" dirty="0">
                <a:hlinkClick r:id="rId3"/>
              </a:rPr>
              <a:t>http://</a:t>
            </a:r>
            <a:r>
              <a:rPr lang="en-US" dirty="0" smtClean="0">
                <a:hlinkClick r:id="rId3"/>
              </a:rPr>
              <a:t>www.419baiter.com/</a:t>
            </a:r>
            <a:endParaRPr lang="en-US" dirty="0" smtClean="0"/>
          </a:p>
          <a:p>
            <a:r>
              <a:rPr lang="en-US" dirty="0">
                <a:hlinkClick r:id="rId4"/>
              </a:rPr>
              <a:t>http://www.fraudsters.com</a:t>
            </a:r>
            <a:r>
              <a:rPr lang="en-US" dirty="0" smtClean="0">
                <a:hlinkClick r:id="rId4"/>
              </a:rPr>
              <a:t>/</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270989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Phishing</a:t>
            </a:r>
            <a:endParaRPr lang="en-US" b="1" dirty="0"/>
          </a:p>
        </p:txBody>
      </p:sp>
      <p:sp>
        <p:nvSpPr>
          <p:cNvPr id="3" name="Content Placeholder 2"/>
          <p:cNvSpPr>
            <a:spLocks noGrp="1"/>
          </p:cNvSpPr>
          <p:nvPr>
            <p:ph idx="1"/>
          </p:nvPr>
        </p:nvSpPr>
        <p:spPr/>
        <p:txBody>
          <a:bodyPr>
            <a:normAutofit lnSpcReduction="10000"/>
          </a:bodyPr>
          <a:lstStyle/>
          <a:p>
            <a:r>
              <a:rPr lang="en-US" dirty="0" smtClean="0"/>
              <a:t>First described in 1987, coined in 1995!</a:t>
            </a:r>
          </a:p>
          <a:p>
            <a:r>
              <a:rPr lang="en-US" dirty="0" smtClean="0"/>
              <a:t>Phishing alludes to attacks where "</a:t>
            </a:r>
            <a:r>
              <a:rPr lang="en-US" b="1" dirty="0" smtClean="0"/>
              <a:t>bait</a:t>
            </a:r>
            <a:r>
              <a:rPr lang="en-US" dirty="0" smtClean="0"/>
              <a:t>" is used in hopes that the potential victim will "</a:t>
            </a:r>
            <a:r>
              <a:rPr lang="en-US" b="1" dirty="0" smtClean="0"/>
              <a:t>bite</a:t>
            </a:r>
            <a:r>
              <a:rPr lang="en-US" dirty="0" smtClean="0"/>
              <a:t>" by clicking a malicious link or opening a malicious attachment, through which their financial information and/or passwords may be stolen.</a:t>
            </a:r>
          </a:p>
          <a:p>
            <a:r>
              <a:rPr lang="en-US" dirty="0" smtClean="0"/>
              <a:t>Phishing is part of Social Engineering (SE)</a:t>
            </a:r>
          </a:p>
          <a:p>
            <a:r>
              <a:rPr lang="en-US" dirty="0" smtClean="0"/>
              <a:t>Similar to the real fishing, but different trophy.</a:t>
            </a:r>
          </a:p>
          <a:p>
            <a:endParaRPr lang="en-US" dirty="0" smtClean="0"/>
          </a:p>
        </p:txBody>
      </p:sp>
    </p:spTree>
    <p:extLst>
      <p:ext uri="{BB962C8B-B14F-4D97-AF65-F5344CB8AC3E}">
        <p14:creationId xmlns:p14="http://schemas.microsoft.com/office/powerpoint/2010/main" val="1678546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30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419600" cy="311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57200" y="274638"/>
            <a:ext cx="8229600" cy="1858962"/>
          </a:xfrm>
        </p:spPr>
        <p:txBody>
          <a:bodyPr>
            <a:normAutofit fontScale="90000"/>
          </a:bodyPr>
          <a:lstStyle/>
          <a:p>
            <a:r>
              <a:rPr lang="en-US" dirty="0" smtClean="0"/>
              <a:t>Every Year Millions are lost due to online phishing attacks!</a:t>
            </a:r>
            <a:br>
              <a:rPr lang="en-US" dirty="0" smtClean="0"/>
            </a:br>
            <a:endParaRPr lang="en-US" dirty="0"/>
          </a:p>
        </p:txBody>
      </p:sp>
      <p:sp>
        <p:nvSpPr>
          <p:cNvPr id="7" name="TextBox 6"/>
          <p:cNvSpPr txBox="1"/>
          <p:nvPr/>
        </p:nvSpPr>
        <p:spPr>
          <a:xfrm>
            <a:off x="121920" y="1676400"/>
            <a:ext cx="8763000" cy="2308324"/>
          </a:xfrm>
          <a:prstGeom prst="rect">
            <a:avLst/>
          </a:prstGeom>
          <a:noFill/>
        </p:spPr>
        <p:txBody>
          <a:bodyPr wrap="square" rtlCol="0">
            <a:spAutoFit/>
          </a:bodyPr>
          <a:lstStyle/>
          <a:p>
            <a:pPr marL="342900" indent="-342900">
              <a:buFont typeface="Arial" pitchFamily="34" charset="0"/>
              <a:buChar char="•"/>
            </a:pPr>
            <a:r>
              <a:rPr lang="en-US" sz="2400" dirty="0" smtClean="0"/>
              <a:t>In the first half of 2011 we saw the largest number of these attacks.</a:t>
            </a:r>
          </a:p>
          <a:p>
            <a:pPr marL="342900" indent="-342900">
              <a:buFont typeface="Arial" pitchFamily="34" charset="0"/>
              <a:buChar char="•"/>
            </a:pPr>
            <a:r>
              <a:rPr lang="en-US" sz="2400" dirty="0" smtClean="0"/>
              <a:t>Attackers are getting craftier. Victims don’t even know they have become victims till it is to late.</a:t>
            </a:r>
          </a:p>
          <a:p>
            <a:pPr marL="342900" indent="-342900">
              <a:buFont typeface="Arial" pitchFamily="34" charset="0"/>
              <a:buChar char="•"/>
            </a:pPr>
            <a:r>
              <a:rPr lang="en-US" sz="2400" dirty="0" smtClean="0"/>
              <a:t>Millions are spent by organizations and individuals to protect and recover from these attacks.</a:t>
            </a:r>
          </a:p>
        </p:txBody>
      </p:sp>
    </p:spTree>
    <p:extLst>
      <p:ext uri="{BB962C8B-B14F-4D97-AF65-F5344CB8AC3E}">
        <p14:creationId xmlns:p14="http://schemas.microsoft.com/office/powerpoint/2010/main" val="4171790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Data-Stealing Malware Growth Reaches New Plateau in H1 2011</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5387" y="1676400"/>
            <a:ext cx="43016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4572000"/>
            <a:ext cx="8327985" cy="1477328"/>
          </a:xfrm>
          <a:prstGeom prst="rect">
            <a:avLst/>
          </a:prstGeom>
          <a:noFill/>
        </p:spPr>
        <p:txBody>
          <a:bodyPr wrap="none" rtlCol="0">
            <a:spAutoFit/>
          </a:bodyPr>
          <a:lstStyle/>
          <a:p>
            <a:r>
              <a:rPr lang="en-US" dirty="0" smtClean="0"/>
              <a:t>Data  stealing  and  generic  Trojan  malware,  typically  designed  to  send   information</a:t>
            </a:r>
            <a:br>
              <a:rPr lang="en-US" dirty="0" smtClean="0"/>
            </a:br>
            <a:r>
              <a:rPr lang="en-US" dirty="0" smtClean="0"/>
              <a:t>from  the  infected  machine,  control  it,  and  open  backdoors   on  it, reached</a:t>
            </a:r>
            <a:br>
              <a:rPr lang="en-US" dirty="0" smtClean="0"/>
            </a:br>
            <a:r>
              <a:rPr lang="en-US" dirty="0" smtClean="0"/>
              <a:t>   an  all-time  high  in  H1  2011,  comprising  almost  half  of  all   malware  detected.</a:t>
            </a:r>
          </a:p>
          <a:p>
            <a:endParaRPr lang="en-US" dirty="0"/>
          </a:p>
          <a:p>
            <a:r>
              <a:rPr lang="en-US" dirty="0" smtClean="0"/>
              <a:t>© </a:t>
            </a:r>
            <a:r>
              <a:rPr lang="en-US" dirty="0" smtClean="0">
                <a:hlinkClick r:id="rId3"/>
              </a:rPr>
              <a:t>http://www.antiphishing.org/</a:t>
            </a:r>
            <a:r>
              <a:rPr lang="en-US" dirty="0" smtClean="0"/>
              <a:t> </a:t>
            </a:r>
            <a:endParaRPr lang="en-US" dirty="0"/>
          </a:p>
        </p:txBody>
      </p:sp>
    </p:spTree>
    <p:extLst>
      <p:ext uri="{BB962C8B-B14F-4D97-AF65-F5344CB8AC3E}">
        <p14:creationId xmlns:p14="http://schemas.microsoft.com/office/powerpoint/2010/main" val="1819830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867" y="0"/>
            <a:ext cx="2886133" cy="170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t>Why they Phish?</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Phishing is about playing the odds</a:t>
            </a:r>
          </a:p>
          <a:p>
            <a:pPr lvl="1"/>
            <a:r>
              <a:rPr lang="en-US" dirty="0" smtClean="0"/>
              <a:t>Simple to do and high gain for little work</a:t>
            </a:r>
          </a:p>
          <a:p>
            <a:pPr lvl="1"/>
            <a:r>
              <a:rPr lang="en-US" dirty="0" smtClean="0"/>
              <a:t>No real knowledge necessary</a:t>
            </a:r>
          </a:p>
          <a:p>
            <a:pPr lvl="1"/>
            <a:r>
              <a:rPr lang="en-US" dirty="0" smtClean="0"/>
              <a:t>4.5 people out 10 fall for it.(ZDNet</a:t>
            </a:r>
            <a:r>
              <a:rPr lang="en-US" dirty="0"/>
              <a:t>)</a:t>
            </a:r>
            <a:endParaRPr lang="en-US" dirty="0" smtClean="0"/>
          </a:p>
          <a:p>
            <a:r>
              <a:rPr lang="en-US" dirty="0" smtClean="0"/>
              <a:t>Most Phishing is for financial gain</a:t>
            </a:r>
          </a:p>
          <a:p>
            <a:pPr lvl="1"/>
            <a:r>
              <a:rPr lang="en-US" b="1" dirty="0" smtClean="0"/>
              <a:t>Money</a:t>
            </a:r>
            <a:r>
              <a:rPr lang="en-US" dirty="0" smtClean="0"/>
              <a:t> (bank accounts, PayPal, Ponzi scams &amp; so on)</a:t>
            </a:r>
          </a:p>
          <a:p>
            <a:pPr lvl="1"/>
            <a:r>
              <a:rPr lang="en-US" b="1" dirty="0" smtClean="0"/>
              <a:t>Account information </a:t>
            </a:r>
            <a:r>
              <a:rPr lang="en-US" dirty="0" smtClean="0"/>
              <a:t>(Social Media, Email &amp; so on). That can be sold or used to carry out attacks.</a:t>
            </a:r>
            <a:endParaRPr lang="en-US" dirty="0"/>
          </a:p>
          <a:p>
            <a:pPr lvl="1"/>
            <a:r>
              <a:rPr lang="en-US" b="1" dirty="0" smtClean="0"/>
              <a:t>Identity theft </a:t>
            </a:r>
            <a:r>
              <a:rPr lang="en-US" dirty="0" smtClean="0"/>
              <a:t>(Medical, SSN, impersonate you &amp; more)</a:t>
            </a:r>
            <a:endParaRPr lang="en-US" b="1" dirty="0" smtClean="0"/>
          </a:p>
          <a:p>
            <a:r>
              <a:rPr lang="en-US" dirty="0" smtClean="0"/>
              <a:t>Some do it to spread malicious programs that in turn carry out other attacks (botnets)</a:t>
            </a:r>
            <a:endParaRPr lang="en-US" dirty="0"/>
          </a:p>
        </p:txBody>
      </p:sp>
    </p:spTree>
    <p:extLst>
      <p:ext uri="{BB962C8B-B14F-4D97-AF65-F5344CB8AC3E}">
        <p14:creationId xmlns:p14="http://schemas.microsoft.com/office/powerpoint/2010/main" val="1848721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do they target &amp; Who are the victims</a:t>
            </a:r>
            <a:endParaRPr lang="en-US" b="1" dirty="0"/>
          </a:p>
        </p:txBody>
      </p:sp>
      <p:sp>
        <p:nvSpPr>
          <p:cNvPr id="3" name="Content Placeholder 2"/>
          <p:cNvSpPr>
            <a:spLocks noGrp="1"/>
          </p:cNvSpPr>
          <p:nvPr>
            <p:ph idx="1"/>
          </p:nvPr>
        </p:nvSpPr>
        <p:spPr/>
        <p:txBody>
          <a:bodyPr>
            <a:normAutofit fontScale="55000" lnSpcReduction="20000"/>
          </a:bodyPr>
          <a:lstStyle/>
          <a:p>
            <a:r>
              <a:rPr lang="en-US" b="1" dirty="0" smtClean="0"/>
              <a:t>Health Care </a:t>
            </a:r>
            <a:r>
              <a:rPr lang="en-US" dirty="0" smtClean="0"/>
              <a:t>(Fake med sites, stolen PHI)</a:t>
            </a:r>
            <a:endParaRPr lang="en-US" b="1" dirty="0" smtClean="0"/>
          </a:p>
          <a:p>
            <a:r>
              <a:rPr lang="en-US" b="1" dirty="0" smtClean="0"/>
              <a:t>Lotteries / Contests </a:t>
            </a:r>
            <a:r>
              <a:rPr lang="en-US" dirty="0" smtClean="0"/>
              <a:t>(You won xyz contest / lotto, please send </a:t>
            </a:r>
            <a:r>
              <a:rPr lang="en-US" dirty="0" err="1" smtClean="0"/>
              <a:t>abc</a:t>
            </a:r>
            <a:r>
              <a:rPr lang="en-US" dirty="0" smtClean="0"/>
              <a:t> to claim)</a:t>
            </a:r>
            <a:endParaRPr lang="en-US" b="1" dirty="0" smtClean="0"/>
          </a:p>
          <a:p>
            <a:r>
              <a:rPr lang="en-US" b="1" dirty="0" smtClean="0"/>
              <a:t>Get Rich Quick </a:t>
            </a:r>
            <a:r>
              <a:rPr lang="en-US" dirty="0" smtClean="0"/>
              <a:t>(Send us $25 &amp; you can make thousands a week with my program)</a:t>
            </a:r>
            <a:endParaRPr lang="en-US" b="1" dirty="0" smtClean="0"/>
          </a:p>
          <a:p>
            <a:r>
              <a:rPr lang="en-US" b="1" dirty="0" smtClean="0"/>
              <a:t>Money Transfers </a:t>
            </a:r>
            <a:r>
              <a:rPr lang="en-US" dirty="0" smtClean="0"/>
              <a:t>(My xyz died, please help me transfer </a:t>
            </a:r>
            <a:r>
              <a:rPr lang="en-US" dirty="0" err="1" smtClean="0"/>
              <a:t>abc</a:t>
            </a:r>
            <a:r>
              <a:rPr lang="en-US" dirty="0" smtClean="0"/>
              <a:t> amount)</a:t>
            </a:r>
            <a:endParaRPr lang="en-US" b="1" dirty="0" smtClean="0"/>
          </a:p>
          <a:p>
            <a:r>
              <a:rPr lang="en-US" b="1" dirty="0" smtClean="0"/>
              <a:t>World Events </a:t>
            </a:r>
            <a:r>
              <a:rPr lang="en-US" dirty="0" smtClean="0"/>
              <a:t>(People exploiting world events, Tsunami, Earthquake) </a:t>
            </a:r>
          </a:p>
          <a:p>
            <a:r>
              <a:rPr lang="en-US" b="1" dirty="0" smtClean="0"/>
              <a:t>Love / Sex / Romance </a:t>
            </a:r>
            <a:r>
              <a:rPr lang="en-US" dirty="0" smtClean="0"/>
              <a:t>(Craigslist romance, malicious links, pay sites. FB Friends) </a:t>
            </a:r>
          </a:p>
          <a:p>
            <a:r>
              <a:rPr lang="en-US" b="1" dirty="0" smtClean="0"/>
              <a:t>Charities</a:t>
            </a:r>
            <a:r>
              <a:rPr lang="en-US" dirty="0" smtClean="0"/>
              <a:t> (Fake Charities)</a:t>
            </a:r>
          </a:p>
          <a:p>
            <a:r>
              <a:rPr lang="en-US" b="1" dirty="0" smtClean="0"/>
              <a:t>Employment Opportunities </a:t>
            </a:r>
            <a:r>
              <a:rPr lang="en-US" dirty="0" smtClean="0"/>
              <a:t>(Online jobs, paying thousands)</a:t>
            </a:r>
          </a:p>
          <a:p>
            <a:r>
              <a:rPr lang="en-US" b="1" dirty="0" smtClean="0"/>
              <a:t>Ego’s</a:t>
            </a:r>
            <a:r>
              <a:rPr lang="en-US" dirty="0" smtClean="0"/>
              <a:t> (Who’s who)</a:t>
            </a:r>
          </a:p>
          <a:p>
            <a:r>
              <a:rPr lang="en-US" b="1" dirty="0" smtClean="0"/>
              <a:t>Small &amp; Large Business </a:t>
            </a:r>
          </a:p>
          <a:p>
            <a:r>
              <a:rPr lang="en-US" b="1" dirty="0" smtClean="0"/>
              <a:t>Services</a:t>
            </a:r>
            <a:r>
              <a:rPr lang="en-US" dirty="0" smtClean="0"/>
              <a:t> (Online &amp; Physical)</a:t>
            </a:r>
          </a:p>
          <a:p>
            <a:pPr marL="0" indent="0">
              <a:buNone/>
            </a:pPr>
            <a:endParaRPr lang="en-US" dirty="0" smtClean="0"/>
          </a:p>
          <a:p>
            <a:pPr marL="0" indent="0">
              <a:buNone/>
            </a:pPr>
            <a:r>
              <a:rPr lang="en-US" dirty="0" smtClean="0"/>
              <a:t>Humans are always the weakest link in the security model. They make decisions based on emotions and lack of knowledge. That can lead to compromise.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87865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11134</TotalTime>
  <Words>1661</Words>
  <Application>Microsoft Office PowerPoint</Application>
  <PresentationFormat>On-screen Show (4:3)</PresentationFormat>
  <Paragraphs>188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Phishing Attacks  &amp; Defense!</vt:lpstr>
      <vt:lpstr>Who am I?</vt:lpstr>
      <vt:lpstr>How to Reach Me!</vt:lpstr>
      <vt:lpstr>What is Phishing</vt:lpstr>
      <vt:lpstr>PowerPoint Presentation</vt:lpstr>
      <vt:lpstr>Every Year Millions are lost due to online phishing attacks! </vt:lpstr>
      <vt:lpstr>Data-Stealing Malware Growth Reaches New Plateau in H1 2011</vt:lpstr>
      <vt:lpstr>Why they Phish?</vt:lpstr>
      <vt:lpstr>What do they target &amp; Who are the victims</vt:lpstr>
      <vt:lpstr>How they Phish?</vt:lpstr>
      <vt:lpstr>Web Based Phishing Attacks</vt:lpstr>
      <vt:lpstr>XSS (Cross Site Scripting)</vt:lpstr>
      <vt:lpstr>XSS Cont…</vt:lpstr>
      <vt:lpstr>XSS Cont.. </vt:lpstr>
      <vt:lpstr>Social Media Phishing We have all fallen for this </vt:lpstr>
      <vt:lpstr>For my Fiancé</vt:lpstr>
      <vt:lpstr>Social Media Phishing Cont..</vt:lpstr>
      <vt:lpstr>Phishing Emails</vt:lpstr>
      <vt:lpstr>Fake Emails</vt:lpstr>
      <vt:lpstr>Spoofing Email Sender</vt:lpstr>
      <vt:lpstr>Spoof Sender Example</vt:lpstr>
      <vt:lpstr>Using SET to Phish</vt:lpstr>
      <vt:lpstr>How to Detect Phishing?</vt:lpstr>
      <vt:lpstr>Bad Grammar</vt:lpstr>
      <vt:lpstr>Generic Salutations</vt:lpstr>
      <vt:lpstr>Account Information Requests / Threats</vt:lpstr>
      <vt:lpstr>Hovering Over Links</vt:lpstr>
      <vt:lpstr>Examples…</vt:lpstr>
      <vt:lpstr>Mail Headers</vt:lpstr>
      <vt:lpstr>Unknown Senders</vt:lpstr>
      <vt:lpstr>How to Protect</vt:lpstr>
      <vt:lpstr>How to Report</vt:lpstr>
      <vt:lpstr>How to Recover</vt:lpstr>
      <vt:lpstr>Reference Material </vt:lpstr>
    </vt:vector>
  </TitlesOfParts>
  <Company>Lancaster General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LaSalvia, Michael</dc:creator>
  <cp:lastModifiedBy>LaSalvia, Michael</cp:lastModifiedBy>
  <cp:revision>94</cp:revision>
  <dcterms:created xsi:type="dcterms:W3CDTF">2012-03-28T12:13:22Z</dcterms:created>
  <dcterms:modified xsi:type="dcterms:W3CDTF">2012-04-27T15:33:53Z</dcterms:modified>
</cp:coreProperties>
</file>